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1"/>
  </p:notesMasterIdLst>
  <p:sldIdLst>
    <p:sldId id="257" r:id="rId3"/>
    <p:sldId id="269" r:id="rId4"/>
    <p:sldId id="275" r:id="rId5"/>
    <p:sldId id="281" r:id="rId6"/>
    <p:sldId id="283" r:id="rId7"/>
    <p:sldId id="287" r:id="rId8"/>
    <p:sldId id="282" r:id="rId9"/>
    <p:sldId id="288" r:id="rId10"/>
    <p:sldId id="289" r:id="rId11"/>
    <p:sldId id="290" r:id="rId12"/>
    <p:sldId id="292" r:id="rId13"/>
    <p:sldId id="291" r:id="rId14"/>
    <p:sldId id="294" r:id="rId15"/>
    <p:sldId id="293" r:id="rId16"/>
    <p:sldId id="295" r:id="rId17"/>
    <p:sldId id="296" r:id="rId18"/>
    <p:sldId id="297" r:id="rId19"/>
    <p:sldId id="262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BFD6C6E6-37A5-45EA-B65D-6418F1C8EF4D}">
          <p14:sldIdLst>
            <p14:sldId id="257"/>
            <p14:sldId id="269"/>
          </p14:sldIdLst>
        </p14:section>
        <p14:section name="Editores" id="{750FC87B-80F5-491B-9FA1-A4131CB54C3E}">
          <p14:sldIdLst>
            <p14:sldId id="275"/>
            <p14:sldId id="281"/>
            <p14:sldId id="283"/>
          </p14:sldIdLst>
        </p14:section>
        <p14:section name="HTML" id="{60C8A1D7-7E72-4C48-BB3D-7970C649B34B}">
          <p14:sldIdLst>
            <p14:sldId id="287"/>
            <p14:sldId id="282"/>
            <p14:sldId id="288"/>
            <p14:sldId id="289"/>
          </p14:sldIdLst>
        </p14:section>
        <p14:section name="CSS" id="{FA690152-F9B9-4AA5-9E37-91B8C948C4FF}">
          <p14:sldIdLst>
            <p14:sldId id="290"/>
            <p14:sldId id="292"/>
            <p14:sldId id="291"/>
            <p14:sldId id="294"/>
            <p14:sldId id="293"/>
          </p14:sldIdLst>
        </p14:section>
        <p14:section name="Javascript" id="{7D37215B-D5A7-4198-BE4C-B33F71BF1C21}">
          <p14:sldIdLst>
            <p14:sldId id="295"/>
            <p14:sldId id="296"/>
            <p14:sldId id="297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47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pt-BR/HTML" TargetMode="External"/><Relationship Id="rId7" Type="http://schemas.openxmlformats.org/officeDocument/2006/relationships/image" Target="../media/image39.png"/><Relationship Id="rId2" Type="http://schemas.openxmlformats.org/officeDocument/2006/relationships/hyperlink" Target="https://developer.mozilla.org/pt-BR/docs/Web/API/StyleSheet" TargetMode="External"/><Relationship Id="rId1" Type="http://schemas.openxmlformats.org/officeDocument/2006/relationships/slideLayout" Target="../slideLayouts/slideLayout77.xml"/><Relationship Id="rId6" Type="http://schemas.openxmlformats.org/officeDocument/2006/relationships/hyperlink" Target="https://developer.mozilla.org/pt-BR/XHTML" TargetMode="External"/><Relationship Id="rId5" Type="http://schemas.openxmlformats.org/officeDocument/2006/relationships/hyperlink" Target="https://developer.mozilla.org/pt-BR/SVG" TargetMode="External"/><Relationship Id="rId4" Type="http://schemas.openxmlformats.org/officeDocument/2006/relationships/hyperlink" Target="https://developer.mozilla.org/pt-BR/docs/Glossary/X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hyperlink" Target="http://en.wikipedia.org/wiki/JavaScript#Uses_outside_web_pages" TargetMode="External"/><Relationship Id="rId7" Type="http://schemas.openxmlformats.org/officeDocument/2006/relationships/hyperlink" Target="https://en.wikipedia.org/wiki/Prototype-based" TargetMode="External"/><Relationship Id="rId2" Type="http://schemas.openxmlformats.org/officeDocument/2006/relationships/hyperlink" Target="http://en.wikipedia.org/wiki/First-class_function" TargetMode="External"/><Relationship Id="rId1" Type="http://schemas.openxmlformats.org/officeDocument/2006/relationships/slideLayout" Target="../slideLayouts/slideLayout77.xml"/><Relationship Id="rId6" Type="http://schemas.openxmlformats.org/officeDocument/2006/relationships/hyperlink" Target="https://developer.mozilla.org/en-US/docs/multiparadigmlanguage.html" TargetMode="External"/><Relationship Id="rId5" Type="http://schemas.openxmlformats.org/officeDocument/2006/relationships/hyperlink" Target="http://couchdb.apache.org/" TargetMode="External"/><Relationship Id="rId4" Type="http://schemas.openxmlformats.org/officeDocument/2006/relationships/hyperlink" Target="http://nodejs.org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Pré-Requisitos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2582385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dirty="0"/>
              <a:t>O que é CSS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3DB7E5EC-C052-4550-8950-FF84827F9E66}"/>
              </a:ext>
            </a:extLst>
          </p:cNvPr>
          <p:cNvSpPr txBox="1">
            <a:spLocks/>
          </p:cNvSpPr>
          <p:nvPr/>
        </p:nvSpPr>
        <p:spPr>
          <a:xfrm>
            <a:off x="355602" y="1750270"/>
            <a:ext cx="7668201" cy="4351338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CSS</a:t>
            </a:r>
            <a:r>
              <a:rPr lang="pt-BR" dirty="0"/>
              <a:t> (</a:t>
            </a:r>
            <a:r>
              <a:rPr lang="pt-BR" b="1" i="1" dirty="0" err="1"/>
              <a:t>Cascading</a:t>
            </a:r>
            <a:r>
              <a:rPr lang="pt-BR" b="1" i="1" dirty="0"/>
              <a:t> </a:t>
            </a:r>
            <a:r>
              <a:rPr lang="pt-BR" b="1" i="1" dirty="0" err="1"/>
              <a:t>Style</a:t>
            </a:r>
            <a:r>
              <a:rPr lang="pt-BR" b="1" i="1" dirty="0"/>
              <a:t> </a:t>
            </a:r>
            <a:r>
              <a:rPr lang="pt-BR" b="1" i="1" dirty="0" err="1"/>
              <a:t>Sheets</a:t>
            </a:r>
            <a:r>
              <a:rPr lang="pt-BR" b="1" dirty="0"/>
              <a:t> ou em português: folhas de estilos em cascata)</a:t>
            </a:r>
            <a:r>
              <a:rPr lang="pt-BR" dirty="0"/>
              <a:t> é uma linguagem de </a:t>
            </a:r>
            <a:r>
              <a:rPr lang="pt-BR" u="sng" dirty="0">
                <a:hlinkClick r:id="rId2"/>
              </a:rPr>
              <a:t>estilo</a:t>
            </a:r>
            <a:r>
              <a:rPr lang="pt-BR" dirty="0"/>
              <a:t> usada para descrever a apresentação de um documento escrito em </a:t>
            </a:r>
            <a:r>
              <a:rPr lang="pt-BR" u="sng" dirty="0">
                <a:hlinkClick r:id="rId3"/>
              </a:rPr>
              <a:t>HTML</a:t>
            </a:r>
            <a:r>
              <a:rPr lang="pt-BR" dirty="0"/>
              <a:t> ou em </a:t>
            </a:r>
            <a:r>
              <a:rPr lang="pt-BR" u="sng" dirty="0">
                <a:hlinkClick r:id="rId4"/>
              </a:rPr>
              <a:t>XML</a:t>
            </a:r>
            <a:r>
              <a:rPr lang="pt-BR" dirty="0"/>
              <a:t> (incluindo várias linguagens em XML como </a:t>
            </a:r>
            <a:r>
              <a:rPr lang="pt-BR" u="sng" dirty="0">
                <a:hlinkClick r:id="rId5"/>
              </a:rPr>
              <a:t>SVG</a:t>
            </a:r>
            <a:r>
              <a:rPr lang="pt-BR" dirty="0"/>
              <a:t> ou </a:t>
            </a:r>
            <a:r>
              <a:rPr lang="pt-BR" u="sng" dirty="0">
                <a:hlinkClick r:id="rId6"/>
              </a:rPr>
              <a:t>XHTML</a:t>
            </a:r>
            <a:r>
              <a:rPr lang="pt-BR" dirty="0"/>
              <a:t>). O CSS descreve como elementos são mostrados na tela, no papel, no discurso ou em outras mídias.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Referência: https://developer.mozilla.org/pt-BR/docs/Web/CSS</a:t>
            </a:r>
            <a:endParaRPr lang="en-US" dirty="0"/>
          </a:p>
        </p:txBody>
      </p:sp>
      <p:pic>
        <p:nvPicPr>
          <p:cNvPr id="3074" name="Picture 2" descr="Resultado de imagem para css3">
            <a:extLst>
              <a:ext uri="{FF2B5EF4-FFF2-40B4-BE49-F238E27FC236}">
                <a16:creationId xmlns:a16="http://schemas.microsoft.com/office/drawing/2014/main" id="{C3A4406C-26E8-4BAC-8430-E41CC5610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151" y="1860766"/>
            <a:ext cx="2944486" cy="413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00839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62311" y="899457"/>
            <a:ext cx="3821502" cy="920717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sz="1800" b="1" dirty="0"/>
              <a:t>Como o CSS afeta o HTML?</a:t>
            </a:r>
            <a:endParaRPr kumimoji="0" lang="en-US" sz="18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https://lh6.googleusercontent.com/tIdW_yeUnRIRV-nIBpyyFiM5k5YmjzWHQDTsevJdLlnTZNbOLOFzYMUX61YYRJ-imeyVuJTQgi5IZn0kCBogVrudMwPrSLL9zM0TWCe__8wGik9Qdssjopk21xSGF6l2OMq6AKvq">
            <a:extLst>
              <a:ext uri="{FF2B5EF4-FFF2-40B4-BE49-F238E27FC236}">
                <a16:creationId xmlns:a16="http://schemas.microsoft.com/office/drawing/2014/main" id="{ACDD8E44-754B-410D-BDF4-285ED4DF4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11" y="1480060"/>
            <a:ext cx="4496576" cy="283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5.googleusercontent.com/reqgBg2_J-aVRYr6mqcO4qoDZNTPgUXpV9xEZ8ifMAHEwSolYCHqsjDjCN9zJF_--OOzzPNcKYHDHrr6A7QwgbuS0DEWaGbWoJRLGnnw7nRqLOSZtmvIL_RKov3By31sKYE_UiFm">
            <a:extLst>
              <a:ext uri="{FF2B5EF4-FFF2-40B4-BE49-F238E27FC236}">
                <a16:creationId xmlns:a16="http://schemas.microsoft.com/office/drawing/2014/main" id="{99D20D7B-2431-4647-9D0A-4EDAE8EB2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654" y="1480060"/>
            <a:ext cx="6505745" cy="283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17768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62311" y="347366"/>
            <a:ext cx="7548112" cy="472143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kumimoji="0" lang="en-US" sz="1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D.O.M (</a:t>
            </a:r>
            <a:r>
              <a:rPr kumimoji="0" lang="en-US" sz="18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Modelo</a:t>
            </a:r>
            <a:r>
              <a:rPr kumimoji="0" lang="en-US" sz="1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de </a:t>
            </a:r>
            <a:r>
              <a:rPr kumimoji="0" lang="en-US" sz="18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objeto</a:t>
            </a:r>
            <a:r>
              <a:rPr kumimoji="0" lang="en-US" sz="1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do </a:t>
            </a:r>
            <a:r>
              <a:rPr kumimoji="0" lang="en-US" sz="18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documento</a:t>
            </a:r>
            <a:r>
              <a:rPr kumimoji="0" lang="en-US" sz="1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B9E8ED2-B36A-436B-868F-30B688BF1EE4}"/>
              </a:ext>
            </a:extLst>
          </p:cNvPr>
          <p:cNvSpPr/>
          <p:nvPr/>
        </p:nvSpPr>
        <p:spPr>
          <a:xfrm>
            <a:off x="362311" y="130258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é uma interface de programação para documentos HTML, XML e SVG . Ele fornece uma representação estruturada do documento como uma árvore. O DOM define métodos que permitem acesso à árvore, para que eles possam alterar a estrutura, estilo e conteúdo do documento. O DOM fornece uma representação do documento como um grupo estruturado de nós e objetos, possuindo várias propriedades e métodos. Os nós também podem ter manipuladores de eventos que lhe são inerentes, e uma vez que um evento é acionado, os manipuladores de eventos são executados. Essencialmente, ele conecta páginas web a scripts ou linguagens de programação.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5122" name="Picture 2" descr="https://lh4.googleusercontent.com/LwiGHFtCvxescnc3AUwgFHASg_8-MKWy95EBvSOOKhtTIWGIfLuE8Y9DHbgIaeSZL3M0ks4XqHHzNurntBvPJEdx2cFBGw2W0M6oCdbcQQziv2OG3UJIrmu7hnnOA2GvoGetnAPS">
            <a:extLst>
              <a:ext uri="{FF2B5EF4-FFF2-40B4-BE49-F238E27FC236}">
                <a16:creationId xmlns:a16="http://schemas.microsoft.com/office/drawing/2014/main" id="{97C70072-9FC4-497E-95C4-BBD7E87F4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476" y="1558186"/>
            <a:ext cx="3810000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68760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https://lh4.googleusercontent.com/3qmlqA8osLRiUNonrgRKg97qwG6axQEa19Jr_aqulrnaXUPEovAu32qe9-8q3ZEYhQBevF44rmH6AIULuTXIiybO1qVszBK2ic1_QKlWGbzVb9KaYB4_CxaQQZMXSmC8GlHpHKCu">
            <a:extLst>
              <a:ext uri="{FF2B5EF4-FFF2-40B4-BE49-F238E27FC236}">
                <a16:creationId xmlns:a16="http://schemas.microsoft.com/office/drawing/2014/main" id="{4BC28DB4-F294-475D-B799-0124C08FB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302" y="2820837"/>
            <a:ext cx="8207738" cy="321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D5563F7-527B-4975-B2DC-B9F50B3E7277}"/>
              </a:ext>
            </a:extLst>
          </p:cNvPr>
          <p:cNvSpPr/>
          <p:nvPr/>
        </p:nvSpPr>
        <p:spPr>
          <a:xfrm>
            <a:off x="1840302" y="704830"/>
            <a:ext cx="767463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Como o </a:t>
            </a:r>
            <a:r>
              <a:rPr lang="pt-BR" dirty="0" err="1">
                <a:solidFill>
                  <a:schemeClr val="bg1"/>
                </a:solidFill>
                <a:latin typeface="Arial" panose="020B0604020202020204" pitchFamily="34" charset="0"/>
              </a:rPr>
              <a:t>Css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 funciona</a:t>
            </a:r>
            <a:endParaRPr lang="pt-BR" dirty="0">
              <a:solidFill>
                <a:schemeClr val="bg1"/>
              </a:solidFill>
            </a:endParaRPr>
          </a:p>
          <a:p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1 O navegador converter HTML e CSS para dentro do DOM.</a:t>
            </a:r>
            <a:endParaRPr lang="pt-BR" dirty="0">
              <a:solidFill>
                <a:schemeClr val="bg1"/>
              </a:solidFill>
            </a:endParaRPr>
          </a:p>
          <a:p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</a:rPr>
              <a:t>2. O navegador mostra o conteúdo do DOM</a:t>
            </a:r>
            <a:endParaRPr lang="pt-BR" dirty="0">
              <a:solidFill>
                <a:schemeClr val="bg1"/>
              </a:solidFill>
            </a:endParaRPr>
          </a:p>
          <a:p>
            <a:br>
              <a:rPr lang="pt-BR" dirty="0">
                <a:solidFill>
                  <a:schemeClr val="bg1"/>
                </a:solidFill>
              </a:rPr>
            </a:b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5911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0972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dirty="0"/>
              <a:t>O que é </a:t>
            </a:r>
            <a:r>
              <a:rPr lang="pt-BR" dirty="0" err="1"/>
              <a:t>Javascript</a:t>
            </a:r>
            <a:endParaRPr lang="pt-BR" dirty="0"/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3DB7E5EC-C052-4550-8950-FF84827F9E66}"/>
              </a:ext>
            </a:extLst>
          </p:cNvPr>
          <p:cNvSpPr txBox="1">
            <a:spLocks/>
          </p:cNvSpPr>
          <p:nvPr/>
        </p:nvSpPr>
        <p:spPr>
          <a:xfrm>
            <a:off x="355602" y="1750270"/>
            <a:ext cx="7668201" cy="4351338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err="1"/>
              <a:t>JavaScript</a:t>
            </a:r>
            <a:r>
              <a:rPr lang="pt-BR" dirty="0"/>
              <a:t>®</a:t>
            </a:r>
            <a:r>
              <a:rPr lang="pt-BR" b="1" dirty="0"/>
              <a:t> </a:t>
            </a:r>
            <a:r>
              <a:rPr lang="pt-BR" dirty="0"/>
              <a:t>(às vezes abreviado para </a:t>
            </a:r>
            <a:r>
              <a:rPr lang="pt-BR" b="1" dirty="0"/>
              <a:t>JS</a:t>
            </a:r>
            <a:r>
              <a:rPr lang="pt-BR" dirty="0"/>
              <a:t>) é uma linguagem leve, interpretada e baseada em objetos com </a:t>
            </a:r>
            <a:r>
              <a:rPr lang="pt-BR" i="1" u="sng" dirty="0">
                <a:hlinkClick r:id="rId2"/>
              </a:rPr>
              <a:t>funções de primeira classe</a:t>
            </a:r>
            <a:r>
              <a:rPr lang="pt-BR" i="1" dirty="0"/>
              <a:t>,</a:t>
            </a:r>
            <a:r>
              <a:rPr lang="pt-BR" dirty="0"/>
              <a:t> mais conhecida como a linguagem de script para páginas Web, mas usada também em </a:t>
            </a:r>
            <a:r>
              <a:rPr lang="pt-BR" u="sng" dirty="0">
                <a:hlinkClick r:id="rId3"/>
              </a:rPr>
              <a:t>vários outros ambientes sem browser</a:t>
            </a:r>
            <a:r>
              <a:rPr lang="pt-BR" dirty="0"/>
              <a:t> como </a:t>
            </a:r>
            <a:r>
              <a:rPr lang="pt-BR" u="sng" dirty="0">
                <a:hlinkClick r:id="rId4"/>
              </a:rPr>
              <a:t>node.js</a:t>
            </a:r>
            <a:r>
              <a:rPr lang="pt-BR" dirty="0"/>
              <a:t>,  </a:t>
            </a:r>
            <a:r>
              <a:rPr lang="pt-BR" u="sng" dirty="0">
                <a:hlinkClick r:id="rId5"/>
              </a:rPr>
              <a:t>Apache </a:t>
            </a:r>
            <a:r>
              <a:rPr lang="pt-BR" u="sng" dirty="0" err="1">
                <a:hlinkClick r:id="rId5"/>
              </a:rPr>
              <a:t>CouchDB</a:t>
            </a:r>
            <a:r>
              <a:rPr lang="pt-BR" dirty="0"/>
              <a:t> e Adobe Acrobat. É uma linguagem de script </a:t>
            </a:r>
            <a:r>
              <a:rPr lang="pt-BR" u="sng" dirty="0" err="1">
                <a:hlinkClick r:id="rId6"/>
              </a:rPr>
              <a:t>multi-paradigma</a:t>
            </a:r>
            <a:r>
              <a:rPr lang="pt-BR" dirty="0"/>
              <a:t>,  baseada em </a:t>
            </a:r>
            <a:r>
              <a:rPr lang="pt-BR" u="sng" dirty="0">
                <a:hlinkClick r:id="rId7"/>
              </a:rPr>
              <a:t>protótipo</a:t>
            </a:r>
            <a:r>
              <a:rPr lang="pt-BR" dirty="0"/>
              <a:t> que é dinâmica, e suporta estilos de programação orientado a objetos, imperativo e funcional.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br>
              <a:rPr lang="pt-BR" dirty="0"/>
            </a:br>
            <a:r>
              <a:rPr lang="pt-BR" dirty="0"/>
              <a:t>Referência: https://developer.mozilla.org/pt-BR/docs/Web/javascript</a:t>
            </a:r>
            <a:endParaRPr lang="en-US" dirty="0"/>
          </a:p>
        </p:txBody>
      </p:sp>
      <p:pic>
        <p:nvPicPr>
          <p:cNvPr id="8194" name="Picture 2" descr="Resultado de imagem para javascript">
            <a:extLst>
              <a:ext uri="{FF2B5EF4-FFF2-40B4-BE49-F238E27FC236}">
                <a16:creationId xmlns:a16="http://schemas.microsoft.com/office/drawing/2014/main" id="{15B070E7-14A5-428D-8285-6F3A81C8F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207" y="2538898"/>
            <a:ext cx="3562710" cy="35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98012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508960" y="502641"/>
            <a:ext cx="3821502" cy="580603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sz="1800" b="1" dirty="0"/>
              <a:t>Exercício Proposto</a:t>
            </a:r>
            <a:endParaRPr kumimoji="0" lang="en-US" sz="18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75AF020-F2C4-42FB-82A8-3A1758694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359" y="1311334"/>
            <a:ext cx="5716440" cy="3079392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167EBBE-F27C-4C03-9EF2-92A1DA8F6FA8}"/>
              </a:ext>
            </a:extLst>
          </p:cNvPr>
          <p:cNvSpPr/>
          <p:nvPr/>
        </p:nvSpPr>
        <p:spPr>
          <a:xfrm>
            <a:off x="508960" y="1311334"/>
            <a:ext cx="500331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Open Sans"/>
              </a:rPr>
              <a:t>Quero que você crie um jogo simples do tipo adivinhe um número. Ele deve gerar um número aleatório de 1 a 100, depois desafiar o jogador a adivinhar o número em 10 rodadas. A cada rodada deve ser dito ao jogador se ele está certo ou errado, se estiver errado, deve ser dito se o palpite é muito baixo ou muito alto. Também deve ser mostrado ao jogador os números que ele tentou adivinhar anteriormente. O jogo termina se o jogador acertar o número ou acabarem o número de tentativas. Quando o jogo acabar, deve ser dado ao jogador a opção de jogar novamente.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20091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42930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643981" y="726000"/>
            <a:ext cx="3634535" cy="40350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 err="1">
                <a:solidFill>
                  <a:srgbClr val="FFFFFF"/>
                </a:solidFill>
              </a:rPr>
              <a:t>Objetivos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43981" y="1262482"/>
            <a:ext cx="8741559" cy="269704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342900" indent="-342900"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Alinhar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conhecimentos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básicos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para o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curso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de Angular</a:t>
            </a:r>
          </a:p>
          <a:p>
            <a:pPr marL="342900" indent="-342900"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Revisar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assuntos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básicos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sobre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Web</a:t>
            </a:r>
          </a:p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Editores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>
            <a:extLst>
              <a:ext uri="{FF2B5EF4-FFF2-40B4-BE49-F238E27FC236}">
                <a16:creationId xmlns:a16="http://schemas.microsoft.com/office/drawing/2014/main" id="{7D568F1B-3560-4A70-9AF1-DCDB48DCCA2A}"/>
              </a:ext>
            </a:extLst>
          </p:cNvPr>
          <p:cNvSpPr txBox="1">
            <a:spLocks/>
          </p:cNvSpPr>
          <p:nvPr/>
        </p:nvSpPr>
        <p:spPr>
          <a:xfrm>
            <a:off x="41599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Principais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Editores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70E32311-7C4C-4E43-9153-F5EAD5806372}"/>
              </a:ext>
            </a:extLst>
          </p:cNvPr>
          <p:cNvGrpSpPr/>
          <p:nvPr/>
        </p:nvGrpSpPr>
        <p:grpSpPr>
          <a:xfrm>
            <a:off x="1000981" y="2650122"/>
            <a:ext cx="10505848" cy="2501636"/>
            <a:chOff x="1295400" y="579782"/>
            <a:chExt cx="10505848" cy="2501636"/>
          </a:xfrm>
        </p:grpSpPr>
        <p:pic>
          <p:nvPicPr>
            <p:cNvPr id="39" name="Picture 2" descr="Resultado de imagem para atom logo">
              <a:extLst>
                <a:ext uri="{FF2B5EF4-FFF2-40B4-BE49-F238E27FC236}">
                  <a16:creationId xmlns:a16="http://schemas.microsoft.com/office/drawing/2014/main" id="{1D10FBEE-3BDC-4E74-82C9-4B1C17740D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5400" y="685800"/>
              <a:ext cx="1252330" cy="1252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4" descr="Resultado de imagem para sublime text logo">
              <a:extLst>
                <a:ext uri="{FF2B5EF4-FFF2-40B4-BE49-F238E27FC236}">
                  <a16:creationId xmlns:a16="http://schemas.microsoft.com/office/drawing/2014/main" id="{F1CFC708-4A82-4EDE-BB61-248F03B7EF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2887" y="692426"/>
              <a:ext cx="1245704" cy="1245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6" descr="Resultado de imagem para brackets logo">
              <a:extLst>
                <a:ext uri="{FF2B5EF4-FFF2-40B4-BE49-F238E27FC236}">
                  <a16:creationId xmlns:a16="http://schemas.microsoft.com/office/drawing/2014/main" id="{86140E02-5C32-460F-8118-F7731E466B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0244" y="579782"/>
              <a:ext cx="1464366" cy="1464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8" descr="Resultado de imagem para vscode logo">
              <a:extLst>
                <a:ext uri="{FF2B5EF4-FFF2-40B4-BE49-F238E27FC236}">
                  <a16:creationId xmlns:a16="http://schemas.microsoft.com/office/drawing/2014/main" id="{3F03B70B-67D3-4983-B44E-4A60141AA0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6264" y="579782"/>
              <a:ext cx="1470128" cy="1464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017BAF9D-91D9-4536-AE61-162B7FFEBA12}"/>
                </a:ext>
              </a:extLst>
            </p:cNvPr>
            <p:cNvSpPr txBox="1"/>
            <p:nvPr/>
          </p:nvSpPr>
          <p:spPr>
            <a:xfrm>
              <a:off x="1295400" y="2435087"/>
              <a:ext cx="1639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Atom </a:t>
              </a:r>
              <a:endParaRPr lang="pt-BR" dirty="0">
                <a:solidFill>
                  <a:schemeClr val="bg1"/>
                </a:solidFill>
              </a:endParaRP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62C70239-A96F-4838-9C92-9E8A382DD34D}"/>
                </a:ext>
              </a:extLst>
            </p:cNvPr>
            <p:cNvSpPr txBox="1"/>
            <p:nvPr/>
          </p:nvSpPr>
          <p:spPr>
            <a:xfrm>
              <a:off x="3748978" y="2435087"/>
              <a:ext cx="2017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Sublime Text</a:t>
              </a:r>
            </a:p>
            <a:p>
              <a:endParaRPr lang="pt-BR" dirty="0"/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6A7053D7-5BF4-4A45-A0D8-8076B2219C09}"/>
                </a:ext>
              </a:extLst>
            </p:cNvPr>
            <p:cNvSpPr txBox="1"/>
            <p:nvPr/>
          </p:nvSpPr>
          <p:spPr>
            <a:xfrm>
              <a:off x="6580244" y="2435087"/>
              <a:ext cx="1679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Brackets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AC561A38-50FF-4F5C-BE8A-5978F5C3FC16}"/>
                </a:ext>
              </a:extLst>
            </p:cNvPr>
            <p:cNvSpPr txBox="1"/>
            <p:nvPr/>
          </p:nvSpPr>
          <p:spPr>
            <a:xfrm>
              <a:off x="9466404" y="2454778"/>
              <a:ext cx="23348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Visual Studio Code</a:t>
              </a:r>
              <a:endParaRPr lang="pt-BR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747480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1">
            <a:extLst>
              <a:ext uri="{FF2B5EF4-FFF2-40B4-BE49-F238E27FC236}">
                <a16:creationId xmlns:a16="http://schemas.microsoft.com/office/drawing/2014/main" id="{C53AF004-D41B-4C41-A026-007CD3EF1B39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pt-BR" dirty="0"/>
              <a:t>Porque usar Visual Studio </a:t>
            </a:r>
            <a:r>
              <a:rPr lang="pt-BR" dirty="0" err="1"/>
              <a:t>Code</a:t>
            </a:r>
            <a:r>
              <a:rPr lang="pt-BR" dirty="0"/>
              <a:t>?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5" name="Picture 2" descr="Resultado de imagem para vscode logo">
            <a:extLst>
              <a:ext uri="{FF2B5EF4-FFF2-40B4-BE49-F238E27FC236}">
                <a16:creationId xmlns:a16="http://schemas.microsoft.com/office/drawing/2014/main" id="{C227DCD1-192E-4BE1-B255-A6E9C7EB6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748" y="1265276"/>
            <a:ext cx="4966253" cy="496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6190000A-1196-4048-BC7A-06074E31AD6F}"/>
              </a:ext>
            </a:extLst>
          </p:cNvPr>
          <p:cNvSpPr txBox="1"/>
          <p:nvPr/>
        </p:nvSpPr>
        <p:spPr>
          <a:xfrm>
            <a:off x="862642" y="2303253"/>
            <a:ext cx="49946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Multiplataforma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Extensivo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Git </a:t>
            </a:r>
            <a:r>
              <a:rPr lang="en-US" sz="2400" dirty="0" err="1">
                <a:solidFill>
                  <a:schemeClr val="bg1"/>
                </a:solidFill>
              </a:rPr>
              <a:t>integrado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Escrevemos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menos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6FF7B29-5C73-4659-9530-8EB7AB782608}"/>
              </a:ext>
            </a:extLst>
          </p:cNvPr>
          <p:cNvSpPr/>
          <p:nvPr/>
        </p:nvSpPr>
        <p:spPr>
          <a:xfrm>
            <a:off x="862642" y="5862197"/>
            <a:ext cx="4608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dirty="0" err="1">
                <a:solidFill>
                  <a:schemeClr val="bg1"/>
                </a:solidFill>
              </a:rPr>
              <a:t>Referência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pt-BR" u="sng" dirty="0">
                <a:solidFill>
                  <a:schemeClr val="bg1"/>
                </a:solidFill>
                <a:hlinkClick r:id="rId3"/>
              </a:rPr>
              <a:t>https://code.visualstudio.com/docs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56791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80992880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dirty="0"/>
              <a:t>O que é HTML</a:t>
            </a:r>
          </a:p>
          <a:p>
            <a:pPr lvl="0"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3DB7E5EC-C052-4550-8950-FF84827F9E66}"/>
              </a:ext>
            </a:extLst>
          </p:cNvPr>
          <p:cNvSpPr txBox="1">
            <a:spLocks/>
          </p:cNvSpPr>
          <p:nvPr/>
        </p:nvSpPr>
        <p:spPr>
          <a:xfrm>
            <a:off x="355602" y="1750270"/>
            <a:ext cx="7668201" cy="4351338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21595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431914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611878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863827" indent="-215957" algn="l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263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0584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90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9225" indent="-304662" algn="l" defTabSz="121864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Linguagem de Marcação de Hipertexto (</a:t>
            </a:r>
            <a:r>
              <a:rPr lang="pt-BR" b="1" dirty="0"/>
              <a:t>HTML</a:t>
            </a:r>
            <a:r>
              <a:rPr lang="pt-BR" dirty="0"/>
              <a:t>) é o bloco de criação mais básico da Web. Este descreve e define o conteúdo de uma página da Web;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linguagem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r>
              <a:rPr lang="en-US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linguagem de marcação que define a estrutura do seu conteúdo;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HTML consiste numa série de elementos, que utiliza para incluir diferentes partes do conteúdo para fazê-lo aparecer de uma certa maneira, ou agir de uma certa maneira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A inclusão de </a:t>
            </a:r>
            <a:r>
              <a:rPr lang="pt-BR" dirty="0" err="1"/>
              <a:t>tags</a:t>
            </a:r>
            <a:r>
              <a:rPr lang="pt-BR" dirty="0"/>
              <a:t> pode interligar as palavras ou imagens em outro lugar, colocar as palavras em itálico, e pode tornar o tipo de letra maior ou menor, e assim por diante. </a:t>
            </a:r>
          </a:p>
          <a:p>
            <a:br>
              <a:rPr lang="pt-BR" dirty="0"/>
            </a:br>
            <a:r>
              <a:rPr lang="pt-BR" dirty="0"/>
              <a:t>Referência: https://developer.mozilla.org/pt-BR/docs/Web/HTML</a:t>
            </a:r>
            <a:endParaRPr lang="en-US" dirty="0"/>
          </a:p>
        </p:txBody>
      </p:sp>
      <p:pic>
        <p:nvPicPr>
          <p:cNvPr id="22" name="Picture 4" descr="Resultado de imagem para html 5 logo">
            <a:extLst>
              <a:ext uri="{FF2B5EF4-FFF2-40B4-BE49-F238E27FC236}">
                <a16:creationId xmlns:a16="http://schemas.microsoft.com/office/drawing/2014/main" id="{DB0581D6-9738-43C8-AB32-40E776555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803" y="2194141"/>
            <a:ext cx="3463596" cy="346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9811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62311" y="899457"/>
            <a:ext cx="3821502" cy="1455554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sz="2000" dirty="0"/>
              <a:t>Anatomia de </a:t>
            </a:r>
          </a:p>
          <a:p>
            <a:pPr lvl="0" algn="l">
              <a:defRPr/>
            </a:pPr>
            <a:r>
              <a:rPr lang="pt-BR" sz="2000" dirty="0"/>
              <a:t>um elemento HTML</a:t>
            </a:r>
            <a:endParaRPr kumimoji="0" lang="en-US" sz="20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" name="Picture 2" descr="https://lh5.googleusercontent.com/RQ1obCWNtLsAPqZQZUSF6XgrL83ILU93YuRONTNNcIN3ko2S58_UUU0kCaaA3lICoiez5qk4szWJrdLGAWgjwMzGmVv1RM0pMPZ9HpiZ4sYVEJUuXch8eRmQsJ-OvwsJYlco00lV">
            <a:extLst>
              <a:ext uri="{FF2B5EF4-FFF2-40B4-BE49-F238E27FC236}">
                <a16:creationId xmlns:a16="http://schemas.microsoft.com/office/drawing/2014/main" id="{45E3DC1F-C36F-4A48-BCD4-3FAD79CB9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11" y="1960590"/>
            <a:ext cx="4407821" cy="136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6.googleusercontent.com/9wJlUNam-PDl5QB6FwCQheePwcnurxzeoSpyimWgaLv6zyAo1OrmMSPdowy_xz2ubQQYxDTCP2LJO_lDTMnAl5pbK17j7ZnDbt5sFfFXSn9jSpDuYg4b3pjQ39jYd8jttZCxU5XE">
            <a:extLst>
              <a:ext uri="{FF2B5EF4-FFF2-40B4-BE49-F238E27FC236}">
                <a16:creationId xmlns:a16="http://schemas.microsoft.com/office/drawing/2014/main" id="{A8FF9987-421F-4EA9-AAD8-A91C84F15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9321" y="1960591"/>
            <a:ext cx="6579078" cy="2972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78408F8-9C05-4370-9FB4-0D1185AA9085}"/>
              </a:ext>
            </a:extLst>
          </p:cNvPr>
          <p:cNvSpPr txBox="1">
            <a:spLocks/>
          </p:cNvSpPr>
          <p:nvPr/>
        </p:nvSpPr>
        <p:spPr>
          <a:xfrm>
            <a:off x="5249321" y="899457"/>
            <a:ext cx="3821502" cy="1455554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 algn="l">
              <a:defRPr/>
            </a:pPr>
            <a:r>
              <a:rPr lang="pt-BR" sz="2000" dirty="0"/>
              <a:t>Anatomia de </a:t>
            </a:r>
          </a:p>
          <a:p>
            <a:pPr lvl="0" algn="l">
              <a:defRPr/>
            </a:pPr>
            <a:r>
              <a:rPr lang="pt-BR" sz="2000" dirty="0"/>
              <a:t>um documento HTML</a:t>
            </a:r>
            <a:endParaRPr kumimoji="0" lang="en-US" sz="20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58591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9277C4-BED1-4367-AC1A-1683B701E5FC}"/>
              </a:ext>
            </a:extLst>
          </p:cNvPr>
          <p:cNvSpPr txBox="1">
            <a:spLocks/>
          </p:cNvSpPr>
          <p:nvPr/>
        </p:nvSpPr>
        <p:spPr>
          <a:xfrm>
            <a:off x="382168" y="444919"/>
            <a:ext cx="5475167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400" dirty="0"/>
              <a:t>Elementos podem conter atributos</a:t>
            </a:r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6.googleusercontent.com/LIcsQDPPLQiL7HZ-gUKHSim5-LiCV0TuFfq5rs2oP9a1wgr-7I8EHorA7j0HVZX5hU7uChdvCko6VfMaycF0Owqu6j_cfJqggXnQyBU0AIbNlVDcCU_97bxoaUwktddF5oqYPFWl">
            <a:extLst>
              <a:ext uri="{FF2B5EF4-FFF2-40B4-BE49-F238E27FC236}">
                <a16:creationId xmlns:a16="http://schemas.microsoft.com/office/drawing/2014/main" id="{B11EFD5C-C9E2-4618-9A3A-C7CCA568F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68" y="959266"/>
            <a:ext cx="5311265" cy="648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c2m44hbIsFUYG21GONQYGeklpKnHK0Sd6n299JJA2jCYko7G_WvkDaKSWbxukbFr1sO8FlYBZFPf4GG_hZsnFrproYna9o22PCs9VDcO8X8AmQSqHWpcRIKJqk-0L9yuJcvxb2dC">
            <a:extLst>
              <a:ext uri="{FF2B5EF4-FFF2-40B4-BE49-F238E27FC236}">
                <a16:creationId xmlns:a16="http://schemas.microsoft.com/office/drawing/2014/main" id="{C79EEFAE-E365-42B0-B711-2E495D4A9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43" y="2602606"/>
            <a:ext cx="5311264" cy="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4B509E2-8877-43EC-8807-C7C54B50E92C}"/>
              </a:ext>
            </a:extLst>
          </p:cNvPr>
          <p:cNvSpPr txBox="1">
            <a:spLocks/>
          </p:cNvSpPr>
          <p:nvPr/>
        </p:nvSpPr>
        <p:spPr>
          <a:xfrm>
            <a:off x="382168" y="2059005"/>
            <a:ext cx="5648383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400" dirty="0"/>
              <a:t>Elementos Vazios</a:t>
            </a:r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https://lh3.googleusercontent.com/yDfiv4PNzqTlVdp9ICNScGcw5NXFg6Zhl2dC0D4EV3d1mO6A6AIKy69JtkCO1_hNUB5lFSf0L4WEuzgjm4QRYWzMBb2XXqjR3jLFTTNwcumE8gYFczZLAHCU5NSosm_pV_3wxpax">
            <a:extLst>
              <a:ext uri="{FF2B5EF4-FFF2-40B4-BE49-F238E27FC236}">
                <a16:creationId xmlns:a16="http://schemas.microsoft.com/office/drawing/2014/main" id="{BE5F23A2-66A8-43B6-8447-48E9E02B1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876" y="4204592"/>
            <a:ext cx="5477085" cy="1981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E3C6A93-D389-48F8-8C38-660B01E22B00}"/>
              </a:ext>
            </a:extLst>
          </p:cNvPr>
          <p:cNvSpPr txBox="1">
            <a:spLocks/>
          </p:cNvSpPr>
          <p:nvPr/>
        </p:nvSpPr>
        <p:spPr>
          <a:xfrm>
            <a:off x="6128794" y="3660991"/>
            <a:ext cx="5475167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800" dirty="0"/>
              <a:t>Cabeçalhos</a:t>
            </a:r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32" name="Picture 8" descr="https://lh5.googleusercontent.com/ynSTIc9SHtJF2_b21cWNtfwOYoCMkap-dqAzu3nr39QyDH0R4wB2qc9INqnVUqcplQFmYXV0CklOpsWHoPUs5W46wudzHltmyA-o6sOS5ZZFIhd-_9lsIS94ALuLCV517tCTjHY2">
            <a:extLst>
              <a:ext uri="{FF2B5EF4-FFF2-40B4-BE49-F238E27FC236}">
                <a16:creationId xmlns:a16="http://schemas.microsoft.com/office/drawing/2014/main" id="{7D76E95F-BE00-4A9B-80C2-9BF0F389F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746" y="2602606"/>
            <a:ext cx="5311264" cy="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AC00AFA-6C19-494A-9871-5C87F874620F}"/>
              </a:ext>
            </a:extLst>
          </p:cNvPr>
          <p:cNvSpPr txBox="1">
            <a:spLocks/>
          </p:cNvSpPr>
          <p:nvPr/>
        </p:nvSpPr>
        <p:spPr>
          <a:xfrm>
            <a:off x="6210746" y="2017927"/>
            <a:ext cx="5648383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400" dirty="0"/>
              <a:t>Parágrafo</a:t>
            </a:r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34" name="Picture 10" descr="https://lh6.googleusercontent.com/_mlqp3EV3IJlW6a_bgYBZI8pxUirIuzV0cvcbYv0k3f6QEa4BAquAcC9GFEADIqPktN0aQXeDIxCH41h3_4U4-wRG9SH3x3ZE9G1nlGH2y9yoUo4NV9HQ_loMWDA6g_ZVguaCDG2">
            <a:extLst>
              <a:ext uri="{FF2B5EF4-FFF2-40B4-BE49-F238E27FC236}">
                <a16:creationId xmlns:a16="http://schemas.microsoft.com/office/drawing/2014/main" id="{DA81FEEF-1B0D-442F-BDE2-C42D879D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746" y="944342"/>
            <a:ext cx="5311265" cy="67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8B6A2A8-98A2-4292-8553-7344B9454BF1}"/>
              </a:ext>
            </a:extLst>
          </p:cNvPr>
          <p:cNvSpPr txBox="1">
            <a:spLocks/>
          </p:cNvSpPr>
          <p:nvPr/>
        </p:nvSpPr>
        <p:spPr>
          <a:xfrm>
            <a:off x="6210746" y="347365"/>
            <a:ext cx="5648383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800" dirty="0"/>
              <a:t>Links</a:t>
            </a:r>
          </a:p>
          <a:p>
            <a:pPr algn="l"/>
            <a:endParaRPr lang="pt-BR" sz="1800" dirty="0"/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36" name="Picture 12" descr="https://lh5.googleusercontent.com/7vYA-ujsUhTzaIFtiBT60GK8SXVRAxiMMfpy0dIrKgjeNsf3jO5Zwh25Z45SzC4mSpG-6mDwSUO6y6z6XGewboC0A0aWWlxhZnAfXuP_Iip2XQkLFeoZu6CTZadgsr0Gak3s7Z5V">
            <a:extLst>
              <a:ext uri="{FF2B5EF4-FFF2-40B4-BE49-F238E27FC236}">
                <a16:creationId xmlns:a16="http://schemas.microsoft.com/office/drawing/2014/main" id="{192EEE06-FA0A-407F-8305-683AF939B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68" y="4204592"/>
            <a:ext cx="5311266" cy="1981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B72B7E8-9009-4D5B-8BE5-E416964B67F2}"/>
              </a:ext>
            </a:extLst>
          </p:cNvPr>
          <p:cNvSpPr txBox="1">
            <a:spLocks/>
          </p:cNvSpPr>
          <p:nvPr/>
        </p:nvSpPr>
        <p:spPr>
          <a:xfrm>
            <a:off x="405843" y="3770645"/>
            <a:ext cx="5475167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/>
            <a:r>
              <a:rPr lang="pt-BR" sz="1400" dirty="0"/>
              <a:t>Listas</a:t>
            </a:r>
          </a:p>
          <a:p>
            <a:br>
              <a:rPr lang="pt-BR" dirty="0"/>
            </a:b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32240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5741</TotalTime>
  <Words>565</Words>
  <Application>Microsoft Office PowerPoint</Application>
  <PresentationFormat>Widescreen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18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Gotham Light</vt:lpstr>
      <vt:lpstr>Gotham Medium</vt:lpstr>
      <vt:lpstr>Open Sans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F. Pereira de Almeida</cp:lastModifiedBy>
  <cp:revision>133</cp:revision>
  <dcterms:created xsi:type="dcterms:W3CDTF">2018-03-08T20:56:03Z</dcterms:created>
  <dcterms:modified xsi:type="dcterms:W3CDTF">2018-04-12T16:01:08Z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